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8" r:id="rId8"/>
    <p:sldId id="266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89" r:id="rId20"/>
    <p:sldId id="279" r:id="rId21"/>
    <p:sldId id="281" r:id="rId22"/>
    <p:sldId id="283" r:id="rId23"/>
    <p:sldId id="282" r:id="rId24"/>
    <p:sldId id="263" r:id="rId25"/>
    <p:sldId id="264" r:id="rId26"/>
    <p:sldId id="265" r:id="rId27"/>
    <p:sldId id="262" r:id="rId28"/>
    <p:sldId id="267" r:id="rId29"/>
    <p:sldId id="285" r:id="rId30"/>
    <p:sldId id="286" r:id="rId31"/>
    <p:sldId id="28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28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106B-5C43-E440-A4C7-4CBD32181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4D5B9A-A6B0-4D4E-97A3-2FE72A342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2CC62-5BB2-F040-8F59-9DDE14BE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25EAB-9DDA-5748-9081-A3CDE75C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55A29-87B7-DD45-AB73-E32583E1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9306E-B79A-A94A-BA12-CA08E084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04FAB-8295-4A4E-8885-2EF87443B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D721-875B-5D41-8E5A-A64E5CBA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A7C8-77E1-3B41-96C4-4C2C2E763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58B9-7250-6D4E-BCE6-377F8B6D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C1AF7D-6B83-6B41-86B9-F527E0332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B3B21-CA15-F94B-903C-AD5F20221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F81C3-3FE4-474A-871A-AB998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C1A9-B78F-DE4C-9BC6-F606526D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CDE31-DB35-954F-BDEE-C6FC3DCC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31A0-B9E2-E446-9825-D8B34308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EA8B-EB8C-8643-A1E8-56C093467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28C68-174C-FF4E-9271-8D393B56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DC4E7-B9AE-424F-A58D-80F16ED0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34124-7356-5745-9865-57AAB557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3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8107-DA03-1242-9930-C2A4DD64D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05B49-7242-994F-A594-323C3C1E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13A39-49F4-4B45-AAAA-09B1E00D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AAC3D-C23C-BE45-ACA7-198370102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D904A-86F7-EA4C-AEBA-8746CBD0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8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CA39-9455-9349-8861-60901D54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D834-2DC7-714D-A68B-84A05FD9D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90B2-0D94-9543-914F-88810F250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EC66-3291-0944-8859-B536736A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8E16-EB7F-8A4D-89DB-BDDB825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6F1E3-749A-8B41-8239-5C2C2534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7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5FDE9-9C60-9B44-84D8-D9F54EDA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27EB7-F6FD-2F45-95BF-C4118E858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B92CA-28AA-5645-8A11-E7E456B8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2CDF7-2D57-3544-9531-8B676347D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844964-EBAF-2840-ACCF-BE5ADAA5E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214C4F-74E0-A94E-AD54-A0CEDBEC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5BC6-536A-6348-92CE-FA5C6C7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6A653-2328-5249-9BCE-3BF8D0C1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2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3EC8-417B-8742-9A33-152A2B5DC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6BE4E-5BDD-DD46-9928-9351539DC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7AE60-FC11-9241-B887-4346EDC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22128-7879-1E47-8203-984C29FB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A32E44-3BAC-F44A-8A41-67F7BE0D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7C349-E35A-2442-93D1-A79DE4BF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D28C9-4AF0-9642-858C-0E0DCB43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DE2A-DDF0-B04B-92D3-3B5EE2DE0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774D5-2980-7644-9B0E-5EEFCE111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A87DE-1ED7-5444-A8FB-356227AE7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C223-1821-2F40-AAD3-F8A06296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6C128-9A9A-5C4F-AC7C-09C3708E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4B189-CD80-EA4C-B68A-610A1984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4B33A-C708-AB46-87DE-B721123F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949DF-604D-C54B-8494-F8F512AC4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AA1DA-FD95-664B-BDC4-F44AA4714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94007-C1FD-3E40-8F48-161717CF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4AFCE-CB0E-EF48-8E5D-2EF24479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36785-23DF-4C47-A996-B7526FA4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B2A7C-4E4F-734B-886B-4F067E035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96915-79E2-3844-9EB3-00F12C4AE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CA87A-0BCE-DB4C-8646-2D6D3CDA0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6960F-9A3C-C44C-8089-260F035FB7FD}" type="datetimeFigureOut">
              <a:rPr lang="en-US" smtClean="0"/>
              <a:t>2/8/25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67CD-E91D-F243-9ADD-C52E8EDFA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3724-F23F-7149-ADC4-BFAB3C5D6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AA97B-8903-CC40-AA3E-1E22B3FDE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Python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5132-A1A4-4446-BFD9-084666C6D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Workshop 3</a:t>
            </a:r>
          </a:p>
        </p:txBody>
      </p:sp>
    </p:spTree>
    <p:extLst>
      <p:ext uri="{BB962C8B-B14F-4D97-AF65-F5344CB8AC3E}">
        <p14:creationId xmlns:p14="http://schemas.microsoft.com/office/powerpoint/2010/main" val="63544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3AC94-6FA2-B349-9FA8-8800A2E65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insert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83570-7469-D24E-96B3-23ED54DB4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items can be inserted into the list: 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821367-911B-2A46-AE78-8DE1641F2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417805"/>
            <a:ext cx="10018394" cy="266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01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55443-ADBE-4F46-AAF2-0695BAEAB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delete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3A62B-B637-9F44-9A57-79A45874B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items can be deleted from the list: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325E411-43CD-4643-A34E-B395A315E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623" y="2362994"/>
            <a:ext cx="6382534" cy="394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71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911F3-B028-C64A-95B6-E25503094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remove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B0403-DF66-004D-8327-F09832BDC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an item in the list (only the first appearance)</a:t>
            </a: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EAA01FB7-3F78-C346-9EF5-12EC56A5A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80" y="2392190"/>
            <a:ext cx="9328451" cy="321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56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692BC-0A0D-D54A-84E8-A74062E9B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A3647A-D40A-6648-93CC-DBCE088C4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count how many an item appears in the list</a:t>
            </a:r>
          </a:p>
          <a:p>
            <a:endParaRPr lang="en-US" dirty="0"/>
          </a:p>
        </p:txBody>
      </p:sp>
      <p:pic>
        <p:nvPicPr>
          <p:cNvPr id="5" name="Picture 4" descr="A picture containing knife, table&#10;&#10;Description automatically generated">
            <a:extLst>
              <a:ext uri="{FF2B5EF4-FFF2-40B4-BE49-F238E27FC236}">
                <a16:creationId xmlns:a16="http://schemas.microsoft.com/office/drawing/2014/main" id="{370FDE2A-2982-4446-9CD6-EE8C24213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931" y="2443205"/>
            <a:ext cx="7107663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83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6F861-B820-AB42-863A-1C0631BFE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min() and max()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6A1EB7-11B8-A446-AAFB-D5A5684E60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04999"/>
            <a:ext cx="7791948" cy="3235411"/>
          </a:xfrm>
        </p:spPr>
      </p:pic>
    </p:spTree>
    <p:extLst>
      <p:ext uri="{BB962C8B-B14F-4D97-AF65-F5344CB8AC3E}">
        <p14:creationId xmlns:p14="http://schemas.microsoft.com/office/powerpoint/2010/main" val="802662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F88E-835C-7740-94D8-991D3EF6B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sorted()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8E94A-C091-774B-A9AC-49B5B0CD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Sorting a list and return a new list, original list is unchanged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now list2b = [-1, 1, 4, 4, 10]</a:t>
            </a:r>
          </a:p>
          <a:p>
            <a:r>
              <a:rPr lang="en-US" dirty="0"/>
              <a:t>but list2 is unchanged: list2 = [1, 4, 4, 10, -1]</a:t>
            </a:r>
          </a:p>
        </p:txBody>
      </p:sp>
      <p:pic>
        <p:nvPicPr>
          <p:cNvPr id="5" name="Picture 4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4123DC2D-317B-7643-8EC5-3CEEC233E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092" y="2564198"/>
            <a:ext cx="8885762" cy="125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47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D99F5-0F81-FE44-9F9B-8A1A2BF82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sort()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01773-7703-E542-A476-3FAEC61529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Sorting a list and modify the original list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now list2 is changed, list2 = [-1, 1, 4, 4, 10]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51FCA3-3D7C-F046-A387-4C674672C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315" y="2405962"/>
            <a:ext cx="4738402" cy="63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69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05A89-7698-6842-A719-761593CFA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reverse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AFE4-D161-7348-A4DE-4DE1CEA72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items can be reversed</a:t>
            </a:r>
          </a:p>
          <a:p>
            <a:endParaRPr lang="en-US" dirty="0"/>
          </a:p>
        </p:txBody>
      </p:sp>
      <p:pic>
        <p:nvPicPr>
          <p:cNvPr id="5" name="Picture 4" descr="A picture containing clock, holding&#10;&#10;Description automatically generated">
            <a:extLst>
              <a:ext uri="{FF2B5EF4-FFF2-40B4-BE49-F238E27FC236}">
                <a16:creationId xmlns:a16="http://schemas.microsoft.com/office/drawing/2014/main" id="{37E2F03E-491D-F94F-AE3D-E98AE3C62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352" y="2768600"/>
            <a:ext cx="8366372" cy="146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5949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6425E-F72C-C443-80B2-E0E2E30BC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clear()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5A3FD-D2A5-C64A-B194-2B1A86005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all items list2.clear() </a:t>
            </a:r>
          </a:p>
        </p:txBody>
      </p:sp>
      <p:pic>
        <p:nvPicPr>
          <p:cNvPr id="5" name="Picture 4" descr="A picture containing holding, ball, player&#10;&#10;Description automatically generated">
            <a:extLst>
              <a:ext uri="{FF2B5EF4-FFF2-40B4-BE49-F238E27FC236}">
                <a16:creationId xmlns:a16="http://schemas.microsoft.com/office/drawing/2014/main" id="{3DB005D4-129B-9B4A-B85E-64A56D15C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438" y="2468605"/>
            <a:ext cx="10823115" cy="218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21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6425E-F72C-C443-80B2-E0E2E30BC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using statistics package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5A3FD-D2A5-C64A-B194-2B1A86005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docs.python.org</a:t>
            </a:r>
            <a:r>
              <a:rPr lang="en-US" dirty="0"/>
              <a:t>/3/library/</a:t>
            </a:r>
            <a:r>
              <a:rPr lang="en-US" dirty="0" err="1"/>
              <a:t>statistics.html</a:t>
            </a:r>
            <a:endParaRPr lang="en-US" dirty="0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36B6E92E-3A37-2344-A66C-A69223617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076" y="2368469"/>
            <a:ext cx="6607019" cy="2933161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CD2A49C6-D033-C448-B805-48F2AB6A4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700" y="5213158"/>
            <a:ext cx="3340100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1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391D-E341-3049-881D-4B0083CD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4E8DC-6740-9244-A046-83A0E3F8E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of </a:t>
            </a:r>
          </a:p>
          <a:p>
            <a:pPr lvl="1"/>
            <a:r>
              <a:rPr lang="en-US" dirty="0"/>
              <a:t>List</a:t>
            </a:r>
          </a:p>
          <a:p>
            <a:pPr lvl="1"/>
            <a:r>
              <a:rPr lang="en-US" dirty="0"/>
              <a:t>for loop</a:t>
            </a:r>
          </a:p>
          <a:p>
            <a:pPr lvl="1"/>
            <a:r>
              <a:rPr lang="en-US" dirty="0"/>
              <a:t>while loop</a:t>
            </a:r>
          </a:p>
        </p:txBody>
      </p:sp>
    </p:spTree>
    <p:extLst>
      <p:ext uri="{BB962C8B-B14F-4D97-AF65-F5344CB8AC3E}">
        <p14:creationId xmlns:p14="http://schemas.microsoft.com/office/powerpoint/2010/main" val="1928359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00A48-BBBD-8E46-AC5D-3FBAC74D7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– adding and multiply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318ACD-B1A7-6044-90BB-E11BA68C29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5154" y="1576967"/>
            <a:ext cx="7048094" cy="4156568"/>
          </a:xfrm>
        </p:spPr>
      </p:pic>
    </p:spTree>
    <p:extLst>
      <p:ext uri="{BB962C8B-B14F-4D97-AF65-F5344CB8AC3E}">
        <p14:creationId xmlns:p14="http://schemas.microsoft.com/office/powerpoint/2010/main" val="17047804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CFEF0-348F-0D47-85A1-B22308F20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Slicing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1B154-B9B6-B44F-83C6-4AC12E9B3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list[</a:t>
            </a:r>
            <a:r>
              <a:rPr lang="en-US" dirty="0" err="1"/>
              <a:t>i:j</a:t>
            </a:r>
            <a:r>
              <a:rPr lang="en-US" dirty="0"/>
              <a:t>] gives items from index </a:t>
            </a:r>
            <a:r>
              <a:rPr lang="en-US" dirty="0" err="1"/>
              <a:t>i</a:t>
            </a:r>
            <a:r>
              <a:rPr lang="en-US" dirty="0"/>
              <a:t> up to index (j-1), </a:t>
            </a:r>
          </a:p>
          <a:p>
            <a:r>
              <a:rPr lang="en-US" dirty="0"/>
              <a:t>so altogether, there are (j-</a:t>
            </a:r>
            <a:r>
              <a:rPr lang="en-US" dirty="0" err="1"/>
              <a:t>i</a:t>
            </a:r>
            <a:r>
              <a:rPr lang="en-US" dirty="0"/>
              <a:t>) items</a:t>
            </a:r>
          </a:p>
        </p:txBody>
      </p:sp>
      <p:pic>
        <p:nvPicPr>
          <p:cNvPr id="6" name="Content Placeholder 4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30B13A32-DFD3-2347-959C-87783DC3C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06" y="1912773"/>
            <a:ext cx="4580496" cy="1292882"/>
          </a:xfrm>
          <a:prstGeom prst="rect">
            <a:avLst/>
          </a:prstGeom>
        </p:spPr>
      </p:pic>
      <p:pic>
        <p:nvPicPr>
          <p:cNvPr id="1025" name="Picture 1" descr="page19image41101248">
            <a:extLst>
              <a:ext uri="{FF2B5EF4-FFF2-40B4-BE49-F238E27FC236}">
                <a16:creationId xmlns:a16="http://schemas.microsoft.com/office/drawing/2014/main" id="{F3DE979A-6086-4D47-92BF-9A0490E47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719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642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47270-B2EC-5C44-9D86-C797094E3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Slicing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68AF4-5B97-5947-9623-89647ACD6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list[</a:t>
            </a:r>
            <a:r>
              <a:rPr lang="en-US" dirty="0" err="1"/>
              <a:t>i</a:t>
            </a:r>
            <a:r>
              <a:rPr lang="en-US" dirty="0"/>
              <a:t>:] gives items from index </a:t>
            </a:r>
            <a:r>
              <a:rPr lang="en-US" dirty="0" err="1"/>
              <a:t>i</a:t>
            </a:r>
            <a:r>
              <a:rPr lang="en-US" dirty="0"/>
              <a:t> up to the end</a:t>
            </a:r>
          </a:p>
        </p:txBody>
      </p:sp>
      <p:pic>
        <p:nvPicPr>
          <p:cNvPr id="4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B14C8FA-A6D3-1946-BA79-D51838928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452" y="1929661"/>
            <a:ext cx="6980626" cy="183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5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9B6A1-869F-944B-B211-E61016B16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Slicing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A62F3DD-5717-444F-AD4D-A63244AA9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list[:j] gives items from index 0 up to index (j-1),</a:t>
            </a:r>
          </a:p>
          <a:p>
            <a:r>
              <a:rPr lang="en-US" dirty="0"/>
              <a:t>so altogether, there are j items</a:t>
            </a:r>
          </a:p>
        </p:txBody>
      </p:sp>
      <p:pic>
        <p:nvPicPr>
          <p:cNvPr id="11" name="Picture 10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93655F88-616B-D445-A294-7133FC432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300" y="1977696"/>
            <a:ext cx="6513555" cy="165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41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1555E-8355-2E4F-BB70-DF7CB9431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76D8F-DA61-1649-BDCF-7EB6DA9DA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range to generate a list of number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E954335-57E5-A943-B85D-D81DD161D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920" y="2398986"/>
            <a:ext cx="4413032" cy="410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73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1555E-8355-2E4F-BB70-DF7CB9431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76D8F-DA61-1649-BDCF-7EB6DA9DA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range to generate a list of number</a:t>
            </a:r>
          </a:p>
          <a:p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0353FD-9121-B545-BD78-EA25280C3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33" y="2387989"/>
            <a:ext cx="6049798" cy="378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22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1555E-8355-2E4F-BB70-DF7CB9431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loop with 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B76D8F-DA61-1649-BDCF-7EB6DA9DA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the item out from the number list one by one</a:t>
            </a:r>
          </a:p>
          <a:p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9C4C7061-4169-F04D-9AEE-D73DA4B3E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302" y="2446501"/>
            <a:ext cx="5671346" cy="264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266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1061-129B-8C40-839D-73F0D88CA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with for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56D6F-46B3-9844-82CC-969234DBA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  <a:p>
            <a:endParaRPr lang="en-SG" dirty="0"/>
          </a:p>
          <a:p>
            <a:endParaRPr lang="en-SG" dirty="0"/>
          </a:p>
          <a:p>
            <a:endParaRPr lang="en-SG" dirty="0"/>
          </a:p>
          <a:p>
            <a:r>
              <a:rPr lang="en-SG" dirty="0"/>
              <a:t>Note that </a:t>
            </a:r>
            <a:r>
              <a:rPr lang="en-SG" dirty="0" err="1"/>
              <a:t>len</a:t>
            </a:r>
            <a:r>
              <a:rPr lang="en-SG" dirty="0"/>
              <a:t>(list3) is 5, i.e. the list has 5 items, but the </a:t>
            </a:r>
            <a:r>
              <a:rPr lang="en-SG" b="1" dirty="0"/>
              <a:t>last index </a:t>
            </a:r>
            <a:r>
              <a:rPr lang="en-SG" dirty="0"/>
              <a:t>is 4.</a:t>
            </a:r>
          </a:p>
          <a:p>
            <a:pPr marL="0" indent="0">
              <a:buNone/>
            </a:pPr>
            <a:r>
              <a:rPr lang="en-SG" dirty="0"/>
              <a:t> </a:t>
            </a: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E234E34B-0B66-F64C-9EDC-FDB917E89E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926814"/>
            <a:ext cx="7793951" cy="150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011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40C76-3973-EF4A-861A-C3F37C2F3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with for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4FE4C-2FFF-A642-99B4-47433E032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Using for-loop, increase each item by 10: 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531643B-3C76-E648-917B-D1D78152D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92" y="2473009"/>
            <a:ext cx="8424837" cy="256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393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B3B5B-5E5D-3541-A176-189B30796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33C3D-0837-904B-99CD-7AF63F260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condition is true</a:t>
            </a:r>
          </a:p>
          <a:p>
            <a:pPr lvl="1"/>
            <a:r>
              <a:rPr lang="en-US" dirty="0"/>
              <a:t>Execute the statements</a:t>
            </a:r>
          </a:p>
          <a:p>
            <a:pPr lvl="1"/>
            <a:r>
              <a:rPr lang="en-US" dirty="0"/>
              <a:t>Go back and check the condition is true</a:t>
            </a:r>
          </a:p>
          <a:p>
            <a:r>
              <a:rPr lang="en-US" dirty="0"/>
              <a:t>If condition is false</a:t>
            </a:r>
          </a:p>
          <a:p>
            <a:pPr lvl="1"/>
            <a:r>
              <a:rPr lang="en-US" dirty="0"/>
              <a:t>Exit the loop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757D737E-7689-A74F-9808-F4CE27571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627" y="2154226"/>
            <a:ext cx="4113924" cy="369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8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C6A1C-20E9-DB40-B082-3717E6E36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020A9-81EC-0840-ACA8-A8FEB4764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Used to hold a list of items</a:t>
            </a:r>
          </a:p>
          <a:p>
            <a:pPr lvl="1"/>
            <a:r>
              <a:rPr lang="en-US" dirty="0"/>
              <a:t>list1 = [] # this is an empty list</a:t>
            </a:r>
          </a:p>
          <a:p>
            <a:pPr lvl="1"/>
            <a:r>
              <a:rPr lang="en-US" dirty="0"/>
              <a:t>list2 = [1, 4, 4, 10, -1] # this list has 5 items</a:t>
            </a:r>
          </a:p>
          <a:p>
            <a:r>
              <a:rPr lang="en-US" dirty="0"/>
              <a:t>items in a list can have different data types</a:t>
            </a:r>
          </a:p>
          <a:p>
            <a:pPr lvl="1"/>
            <a:r>
              <a:rPr lang="en-US" dirty="0"/>
              <a:t>list3 = [1, "hi there", True, 10, "john"]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1463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E042A-2269-2C44-81CF-3F980104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F2BE6-0C51-0340-938E-2B5083014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Print from 0 to 9</a:t>
            </a:r>
          </a:p>
          <a:p>
            <a:r>
              <a:rPr lang="en-US" dirty="0"/>
              <a:t>Use a counter </a:t>
            </a:r>
            <a:r>
              <a:rPr lang="en-US" dirty="0" err="1"/>
              <a:t>i</a:t>
            </a:r>
            <a:r>
              <a:rPr lang="en-US" dirty="0"/>
              <a:t> to track.</a:t>
            </a:r>
          </a:p>
          <a:p>
            <a:r>
              <a:rPr lang="en-US" dirty="0"/>
              <a:t>Use condition </a:t>
            </a:r>
            <a:r>
              <a:rPr lang="en-US" dirty="0" err="1"/>
              <a:t>i</a:t>
            </a:r>
            <a:r>
              <a:rPr lang="en-US" dirty="0"/>
              <a:t>&lt;10 to keep track to enter or exit the loop.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59B71D3-6E0C-A44F-BB11-1CD4AA3F9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379" y="3429000"/>
            <a:ext cx="6456588" cy="259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22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0987E-4825-6341-93C2-57AF40238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E176A-28D5-EF47-B9B0-A91A8DB3C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latin typeface="Arial" panose="020B0604020202020204" pitchFamily="34" charset="0"/>
                <a:ea typeface="ArialMT"/>
              </a:rPr>
              <a:t>this while loop will stop if user enter q </a:t>
            </a:r>
            <a:endParaRPr lang="en-US" altLang="en-US" sz="1400" dirty="0"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0DCEEE08-84A9-754E-9202-C2D93BD7F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4442C3CA-E5EC-5540-A953-16FE7E22A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076" y="2459639"/>
            <a:ext cx="10826671" cy="23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77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7A0FD-E189-D741-92A8-86BB47F78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9C6AA-1B0F-B74F-B121-9B4BC3E19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SG" dirty="0"/>
              <a:t>list1 = []</a:t>
            </a:r>
          </a:p>
          <a:p>
            <a:pPr marL="0" indent="0">
              <a:buNone/>
            </a:pPr>
            <a:r>
              <a:rPr lang="en-SG" dirty="0"/>
              <a:t>list2 = [1, 4, 4, 10, -1] </a:t>
            </a:r>
          </a:p>
          <a:p>
            <a:pPr marL="0" indent="0">
              <a:buNone/>
            </a:pPr>
            <a:r>
              <a:rPr lang="en-SG" dirty="0"/>
              <a:t>list3 = [1, "hi there", True, 10, "john"] </a:t>
            </a:r>
          </a:p>
          <a:p>
            <a:r>
              <a:rPr lang="en-SG" dirty="0"/>
              <a:t>using function print to print out the whole list </a:t>
            </a:r>
          </a:p>
          <a:p>
            <a:pPr lvl="1"/>
            <a:r>
              <a:rPr lang="en-SG" dirty="0"/>
              <a:t>print(list1) </a:t>
            </a:r>
          </a:p>
          <a:p>
            <a:pPr lvl="1"/>
            <a:r>
              <a:rPr lang="en-SG" dirty="0"/>
              <a:t>print(list2) </a:t>
            </a:r>
          </a:p>
          <a:p>
            <a:pPr lvl="1"/>
            <a:r>
              <a:rPr lang="en-SG" dirty="0"/>
              <a:t>print(list3)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75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61E91-42B8-CD40-A5E7-141DEA215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7E2BA-85D4-8941-9FA8-2AD41AFF9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SG" dirty="0"/>
              <a:t>list1 = []</a:t>
            </a:r>
          </a:p>
          <a:p>
            <a:pPr marL="0" indent="0">
              <a:buNone/>
            </a:pPr>
            <a:r>
              <a:rPr lang="en-SG" dirty="0"/>
              <a:t>list2 = [1, 4, 4, 10, -1] </a:t>
            </a:r>
          </a:p>
          <a:p>
            <a:pPr marL="0" indent="0">
              <a:buNone/>
            </a:pPr>
            <a:r>
              <a:rPr lang="en-SG" dirty="0"/>
              <a:t>list3 = [1, "hi there", True, 10, "john"] </a:t>
            </a:r>
          </a:p>
          <a:p>
            <a:r>
              <a:rPr lang="en-SG" dirty="0"/>
              <a:t>using </a:t>
            </a:r>
            <a:r>
              <a:rPr lang="en-SG" dirty="0" err="1"/>
              <a:t>len</a:t>
            </a:r>
            <a:r>
              <a:rPr lang="en-SG" dirty="0"/>
              <a:t> to find out how many items in the list: </a:t>
            </a:r>
          </a:p>
          <a:p>
            <a:pPr lvl="1"/>
            <a:r>
              <a:rPr lang="en-SG" dirty="0"/>
              <a:t>list1_length = </a:t>
            </a:r>
            <a:r>
              <a:rPr lang="en-SG" dirty="0" err="1"/>
              <a:t>len</a:t>
            </a:r>
            <a:r>
              <a:rPr lang="en-SG" dirty="0"/>
              <a:t>(list1) # → 0 </a:t>
            </a:r>
          </a:p>
          <a:p>
            <a:pPr lvl="1"/>
            <a:r>
              <a:rPr lang="en-SG" dirty="0"/>
              <a:t>list2_length = </a:t>
            </a:r>
            <a:r>
              <a:rPr lang="en-SG" dirty="0" err="1"/>
              <a:t>len</a:t>
            </a:r>
            <a:r>
              <a:rPr lang="en-SG" dirty="0"/>
              <a:t>(list2) # → 5 </a:t>
            </a:r>
          </a:p>
          <a:p>
            <a:pPr lvl="1"/>
            <a:r>
              <a:rPr lang="en-SG" dirty="0"/>
              <a:t>list3_length = </a:t>
            </a:r>
            <a:r>
              <a:rPr lang="en-SG" dirty="0" err="1"/>
              <a:t>len</a:t>
            </a:r>
            <a:r>
              <a:rPr lang="en-SG" dirty="0"/>
              <a:t>(list3) # → 5 </a:t>
            </a:r>
          </a:p>
          <a:p>
            <a:pPr marL="0" indent="0">
              <a:buNone/>
            </a:pPr>
            <a:r>
              <a:rPr lang="en-SG" dirty="0"/>
              <a:t>print("list3 has {0} </a:t>
            </a:r>
            <a:r>
              <a:rPr lang="en-SG" dirty="0" err="1"/>
              <a:t>items".format</a:t>
            </a:r>
            <a:r>
              <a:rPr lang="en-SG" dirty="0"/>
              <a:t>(list3_length)) </a:t>
            </a:r>
          </a:p>
          <a:p>
            <a:pPr marL="0" indent="0">
              <a:buNone/>
            </a:pPr>
            <a:r>
              <a:rPr lang="en-SG" dirty="0"/>
              <a:t>print("list3 has {0} </a:t>
            </a:r>
            <a:r>
              <a:rPr lang="en-SG" dirty="0" err="1"/>
              <a:t>items".format</a:t>
            </a:r>
            <a:r>
              <a:rPr lang="en-SG" dirty="0"/>
              <a:t>(</a:t>
            </a:r>
            <a:r>
              <a:rPr lang="en-SG" dirty="0" err="1"/>
              <a:t>len</a:t>
            </a:r>
            <a:r>
              <a:rPr lang="en-SG" dirty="0"/>
              <a:t>(list3)))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084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957F7-189E-C74A-955A-75CAEDDC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46B45-8CB7-9545-9207-9D1330D8D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SG" dirty="0"/>
              <a:t>list3 = [1, "hi there", True, 10, "john"] </a:t>
            </a:r>
          </a:p>
          <a:p>
            <a:r>
              <a:rPr lang="en-SG" dirty="0"/>
              <a:t>List items can be accessed using index, starting from index 0 </a:t>
            </a:r>
          </a:p>
          <a:p>
            <a:pPr lvl="1"/>
            <a:r>
              <a:rPr lang="en-SG" dirty="0"/>
              <a:t>print(list3[0]) # →1</a:t>
            </a:r>
          </a:p>
          <a:p>
            <a:pPr lvl="1"/>
            <a:r>
              <a:rPr lang="en-SG" dirty="0"/>
              <a:t>print(list3[1]) # → "hi there" </a:t>
            </a:r>
          </a:p>
          <a:p>
            <a:pPr lvl="1"/>
            <a:r>
              <a:rPr lang="en-SG" dirty="0"/>
              <a:t>print(list3[2]) # →True </a:t>
            </a:r>
          </a:p>
          <a:p>
            <a:pPr lvl="1"/>
            <a:r>
              <a:rPr lang="en-SG" dirty="0"/>
              <a:t>print(list3[3]) # →10 </a:t>
            </a:r>
          </a:p>
          <a:p>
            <a:pPr lvl="1"/>
            <a:r>
              <a:rPr lang="en-SG" dirty="0"/>
              <a:t>print(list3[4]) # →"john" </a:t>
            </a:r>
          </a:p>
          <a:p>
            <a:pPr marL="0" indent="0">
              <a:buNone/>
            </a:pPr>
            <a:br>
              <a:rPr lang="en-SG" dirty="0"/>
            </a:br>
            <a:r>
              <a:rPr lang="en-SG" dirty="0"/>
              <a:t>Note that </a:t>
            </a:r>
            <a:r>
              <a:rPr lang="en-SG" dirty="0" err="1"/>
              <a:t>len</a:t>
            </a:r>
            <a:r>
              <a:rPr lang="en-SG" dirty="0"/>
              <a:t>(list3) is 5, i.e. the list has 5 items, but the </a:t>
            </a:r>
            <a:r>
              <a:rPr lang="en-SG" b="1" dirty="0"/>
              <a:t>last index </a:t>
            </a:r>
            <a:r>
              <a:rPr lang="en-SG" dirty="0"/>
              <a:t>is 4.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135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957F7-189E-C74A-955A-75CAEDDC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46B45-8CB7-9545-9207-9D1330D8D6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SG" dirty="0"/>
              <a:t>list3 = [1, "hi there", True, 10, "john"] </a:t>
            </a:r>
          </a:p>
          <a:p>
            <a:r>
              <a:rPr lang="en-SG" dirty="0"/>
              <a:t>List items can be accessed from behind using negative index, starting from index -1 </a:t>
            </a:r>
          </a:p>
          <a:p>
            <a:pPr lvl="1"/>
            <a:r>
              <a:rPr lang="en-SG" dirty="0"/>
              <a:t>print(list3[-1]) # → "john"</a:t>
            </a:r>
          </a:p>
          <a:p>
            <a:pPr lvl="1"/>
            <a:r>
              <a:rPr lang="en-SG" dirty="0"/>
              <a:t>print(list3[-2]) # → 10</a:t>
            </a:r>
          </a:p>
          <a:p>
            <a:pPr lvl="1"/>
            <a:r>
              <a:rPr lang="en-SG" dirty="0"/>
              <a:t>print(list3[-3]) # → True </a:t>
            </a:r>
          </a:p>
          <a:p>
            <a:pPr lvl="1"/>
            <a:r>
              <a:rPr lang="en-SG" dirty="0"/>
              <a:t>print(list3[-4]) # → "hi there"</a:t>
            </a:r>
          </a:p>
          <a:p>
            <a:pPr lvl="1"/>
            <a:r>
              <a:rPr lang="en-SG" dirty="0"/>
              <a:t>print(list3[-5]) # → 1</a:t>
            </a:r>
          </a:p>
          <a:p>
            <a:pPr marL="0" indent="0">
              <a:buNone/>
            </a:pPr>
            <a:r>
              <a:rPr lang="en-SG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85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F63A8-7D2B-964F-9B5D-65C79ACF5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18AE1-5DB7-F342-B117-A45BF1323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Using index, we can also change the items: </a:t>
            </a:r>
          </a:p>
          <a:p>
            <a:endParaRPr lang="en-US" dirty="0"/>
          </a:p>
        </p:txBody>
      </p:sp>
      <p:pic>
        <p:nvPicPr>
          <p:cNvPr id="5" name="Picture 4" descr="A display in a room&#10;&#10;Description automatically generated">
            <a:extLst>
              <a:ext uri="{FF2B5EF4-FFF2-40B4-BE49-F238E27FC236}">
                <a16:creationId xmlns:a16="http://schemas.microsoft.com/office/drawing/2014/main" id="{A18AF4A6-6105-B84F-926C-4D39BA955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730" y="2502694"/>
            <a:ext cx="10015237" cy="236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71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7DAC3-DEDC-184C-B309-539E516D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- append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B8D9D-A070-4C48-838E-E02377AB3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items can be appended to the end of the list: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DB906EB-AF68-0C4A-A0B5-83678603F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913" y="2428789"/>
            <a:ext cx="9331314" cy="26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17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835</Words>
  <Application>Microsoft Macintosh PowerPoint</Application>
  <PresentationFormat>Widescreen</PresentationFormat>
  <Paragraphs>128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Introduction to Python Programming</vt:lpstr>
      <vt:lpstr>Objectives</vt:lpstr>
      <vt:lpstr>List</vt:lpstr>
      <vt:lpstr>List</vt:lpstr>
      <vt:lpstr>List</vt:lpstr>
      <vt:lpstr>List</vt:lpstr>
      <vt:lpstr>List</vt:lpstr>
      <vt:lpstr>List</vt:lpstr>
      <vt:lpstr>List - append</vt:lpstr>
      <vt:lpstr>List - insert</vt:lpstr>
      <vt:lpstr>List - delete</vt:lpstr>
      <vt:lpstr>List - remove</vt:lpstr>
      <vt:lpstr>List - count</vt:lpstr>
      <vt:lpstr>List – min() and max()</vt:lpstr>
      <vt:lpstr>List – sorted()</vt:lpstr>
      <vt:lpstr>List – sort()</vt:lpstr>
      <vt:lpstr>List - reverse</vt:lpstr>
      <vt:lpstr>List – clear()</vt:lpstr>
      <vt:lpstr>List – using statistics package</vt:lpstr>
      <vt:lpstr>List – adding and multiply</vt:lpstr>
      <vt:lpstr>List - Slicing</vt:lpstr>
      <vt:lpstr>List - Slicing</vt:lpstr>
      <vt:lpstr>List - Slicing</vt:lpstr>
      <vt:lpstr>range</vt:lpstr>
      <vt:lpstr>range</vt:lpstr>
      <vt:lpstr>for loop with range</vt:lpstr>
      <vt:lpstr>List with for loop</vt:lpstr>
      <vt:lpstr>List with for loop</vt:lpstr>
      <vt:lpstr>While loop</vt:lpstr>
      <vt:lpstr>While loop</vt:lpstr>
      <vt:lpstr>While loop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 Programming</dc:title>
  <dc:creator>Aaron Yeo</dc:creator>
  <cp:lastModifiedBy>Sze Wee Aaron Yeo</cp:lastModifiedBy>
  <cp:revision>31</cp:revision>
  <dcterms:created xsi:type="dcterms:W3CDTF">2020-09-07T01:00:25Z</dcterms:created>
  <dcterms:modified xsi:type="dcterms:W3CDTF">2025-02-08T01:06:08Z</dcterms:modified>
</cp:coreProperties>
</file>